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6" r:id="rId3"/>
    <p:sldId id="452" r:id="rId4"/>
    <p:sldId id="419" r:id="rId5"/>
    <p:sldId id="456" r:id="rId6"/>
    <p:sldId id="462" r:id="rId7"/>
    <p:sldId id="469" r:id="rId8"/>
    <p:sldId id="474" r:id="rId9"/>
    <p:sldId id="444" r:id="rId10"/>
    <p:sldId id="396" r:id="rId11"/>
    <p:sldId id="395" r:id="rId12"/>
    <p:sldId id="463" r:id="rId13"/>
    <p:sldId id="464" r:id="rId14"/>
    <p:sldId id="465" r:id="rId15"/>
    <p:sldId id="466" r:id="rId16"/>
    <p:sldId id="467" r:id="rId17"/>
    <p:sldId id="468" r:id="rId18"/>
    <p:sldId id="472" r:id="rId19"/>
    <p:sldId id="473" r:id="rId20"/>
    <p:sldId id="470" r:id="rId21"/>
    <p:sldId id="449" r:id="rId22"/>
    <p:sldId id="316" r:id="rId23"/>
  </p:sldIdLst>
  <p:sldSz cx="9144000" cy="6858000" type="screen4x3"/>
  <p:notesSz cx="7104063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8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027DDFCC-2E8E-4B58-9E94-E10BAC94DA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4350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15C2FAE7-4FAE-4D71-A528-7C6E40BCB6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4350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ABE91E-934D-473E-AE40-55D082B43C75}" type="datetimeFigureOut">
              <a:rPr lang="pl-PL"/>
              <a:pPr>
                <a:defRPr/>
              </a:pPr>
              <a:t>2018-09-26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D66B2CE1-8171-4AFD-9B61-EF421F1F0F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7C9AADD1-E67B-47B5-A0A6-CD5C5AACD5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5518" tIns="47759" rIns="95518" bIns="4775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D3E260C-E362-42D1-9E39-642D0CED72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9615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F7B172E4-C200-4C64-8745-F778F9BF40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8" tIns="47759" rIns="95518" bIns="477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11937AB0-51CB-46C9-89F1-B731F69CC5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8" tIns="47759" rIns="95518" bIns="477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B801C8-CD6B-4E44-9876-9B327E4DDAB4}" type="datetimeFigureOut">
              <a:rPr lang="pl-PL"/>
              <a:pPr>
                <a:defRPr/>
              </a:pPr>
              <a:t>2018-09-26</a:t>
            </a:fld>
            <a:endParaRPr lang="pl-PL"/>
          </a:p>
        </p:txBody>
      </p:sp>
      <p:sp>
        <p:nvSpPr>
          <p:cNvPr id="70660" name="Rectangle 4">
            <a:extLst>
              <a:ext uri="{FF2B5EF4-FFF2-40B4-BE49-F238E27FC236}">
                <a16:creationId xmlns="" xmlns:a16="http://schemas.microsoft.com/office/drawing/2014/main" id="{094FCF84-ACE1-4057-8A26-08605BE2C5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="" xmlns:a16="http://schemas.microsoft.com/office/drawing/2014/main" id="{28EFEC98-C08A-4C10-BB2F-379E1B655C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4837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8" tIns="47759" rIns="95518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="" xmlns:a16="http://schemas.microsoft.com/office/drawing/2014/main" id="{F8013B13-9F1D-4EE2-A9A5-E918DCD1E7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8" tIns="47759" rIns="95518" bIns="477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7" name="Rectangle 7">
            <a:extLst>
              <a:ext uri="{FF2B5EF4-FFF2-40B4-BE49-F238E27FC236}">
                <a16:creationId xmlns="" xmlns:a16="http://schemas.microsoft.com/office/drawing/2014/main" id="{98570FD3-3D8B-4025-9D86-F50AE62CE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0263"/>
            <a:ext cx="30781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8" tIns="47759" rIns="95518" bIns="4775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CF68B65-C49C-4EC8-BF86-940E16E1B07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37130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="" xmlns:a16="http://schemas.microsoft.com/office/drawing/2014/main" id="{9F82FF50-4446-4259-A369-5AE461895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="" xmlns:a16="http://schemas.microsoft.com/office/drawing/2014/main" id="{F4B991D5-CE01-4EBA-88BC-A1060DB80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92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ymbol zastępczy obrazu slajdu 1">
            <a:extLst>
              <a:ext uri="{FF2B5EF4-FFF2-40B4-BE49-F238E27FC236}">
                <a16:creationId xmlns="" xmlns:a16="http://schemas.microsoft.com/office/drawing/2014/main" id="{7514834B-05AB-4B35-8255-DE06CC9C5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ymbol zastępczy notatek 2">
            <a:extLst>
              <a:ext uri="{FF2B5EF4-FFF2-40B4-BE49-F238E27FC236}">
                <a16:creationId xmlns="" xmlns:a16="http://schemas.microsoft.com/office/drawing/2014/main" id="{002A6915-BE27-4E02-8DDC-F29AA5885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1500" dirty="0">
                <a:latin typeface="Arial" charset="0"/>
              </a:rPr>
              <a:t>The objective of </a:t>
            </a:r>
            <a:r>
              <a:rPr lang="pl-PL" sz="1500" dirty="0">
                <a:latin typeface="Arial" charset="0"/>
              </a:rPr>
              <a:t>my </a:t>
            </a:r>
            <a:r>
              <a:rPr lang="pl-PL" sz="1500" dirty="0" err="1">
                <a:latin typeface="Arial" charset="0"/>
              </a:rPr>
              <a:t>presentation</a:t>
            </a:r>
            <a:r>
              <a:rPr lang="pl-PL" sz="1500" dirty="0">
                <a:latin typeface="Arial" charset="0"/>
              </a:rPr>
              <a:t> </a:t>
            </a:r>
            <a:r>
              <a:rPr lang="en-US" sz="1500" dirty="0">
                <a:latin typeface="Arial" charset="0"/>
              </a:rPr>
              <a:t>is to describe relations between the size of local government unit in Poland and the efficiency of its functioning. </a:t>
            </a:r>
            <a:endParaRPr lang="pl-PL" sz="15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500" dirty="0">
                <a:latin typeface="Arial" charset="0"/>
              </a:rPr>
              <a:t>The research focused on the tasks of municipalities in the field of waste management.</a:t>
            </a:r>
            <a:endParaRPr lang="pl-PL" sz="1500" dirty="0">
              <a:latin typeface="Arial" charset="0"/>
            </a:endParaRPr>
          </a:p>
          <a:p>
            <a:pPr eaLnBrk="1" hangingPunct="1">
              <a:defRPr/>
            </a:pPr>
            <a:endParaRPr lang="pl-PL" sz="15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500" dirty="0">
                <a:latin typeface="Arial" pitchFamily="34" charset="0"/>
                <a:ea typeface="Calibri" pitchFamily="34" charset="0"/>
                <a:cs typeface="Arial" pitchFamily="34" charset="0"/>
              </a:rPr>
              <a:t>The analysis</a:t>
            </a:r>
            <a:r>
              <a:rPr lang="pl-PL" sz="1500" dirty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en-US" sz="1500" dirty="0">
                <a:latin typeface="Arial" pitchFamily="34" charset="0"/>
                <a:ea typeface="Calibri" pitchFamily="34" charset="0"/>
                <a:cs typeface="Arial" pitchFamily="34" charset="0"/>
              </a:rPr>
              <a:t> attempts to extend the knowledge about problem of </a:t>
            </a:r>
            <a:r>
              <a:rPr lang="en-US" sz="1500" b="1" u="sng" dirty="0">
                <a:latin typeface="Arial" pitchFamily="34" charset="0"/>
                <a:ea typeface="Calibri" pitchFamily="34" charset="0"/>
                <a:cs typeface="Arial" pitchFamily="34" charset="0"/>
              </a:rPr>
              <a:t>economies of scale</a:t>
            </a:r>
            <a:r>
              <a:rPr lang="en-US" sz="1500" dirty="0">
                <a:latin typeface="Arial" pitchFamily="34" charset="0"/>
                <a:ea typeface="Calibri" pitchFamily="34" charset="0"/>
                <a:cs typeface="Arial" pitchFamily="34" charset="0"/>
              </a:rPr>
              <a:t> in the public sector.</a:t>
            </a:r>
            <a:endParaRPr lang="pl-PL" sz="15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pl-PL" sz="15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500" dirty="0">
                <a:latin typeface="Arial" charset="0"/>
              </a:rPr>
              <a:t>A frequently repeated argument, often in an axiomatic form,</a:t>
            </a:r>
            <a:r>
              <a:rPr lang="pl-PL" sz="1500" dirty="0">
                <a:latin typeface="Arial" charset="0"/>
              </a:rPr>
              <a:t> </a:t>
            </a:r>
            <a:r>
              <a:rPr lang="en-US" sz="1500" dirty="0">
                <a:latin typeface="Arial" charset="0"/>
              </a:rPr>
              <a:t>that larger units are more effective.</a:t>
            </a:r>
            <a:endParaRPr lang="pl-PL" sz="15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pl-PL" altLang="pl-PL" sz="15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pl-PL" sz="1500" dirty="0">
                <a:latin typeface="Arial" panose="020B0604020202020204" pitchFamily="34" charset="0"/>
              </a:rPr>
              <a:t>bigger </a:t>
            </a:r>
            <a:r>
              <a:rPr lang="pl-PL" altLang="pl-PL" sz="1500" dirty="0" err="1">
                <a:latin typeface="Arial" panose="020B0604020202020204" pitchFamily="34" charset="0"/>
              </a:rPr>
              <a:t>units</a:t>
            </a:r>
            <a:r>
              <a:rPr lang="pl-PL" altLang="pl-PL" sz="1500" dirty="0">
                <a:latin typeface="Arial" panose="020B0604020202020204" pitchFamily="34" charset="0"/>
              </a:rPr>
              <a:t> </a:t>
            </a:r>
            <a:r>
              <a:rPr lang="pl-PL" altLang="pl-PL" sz="1500" dirty="0" err="1">
                <a:latin typeface="Arial" panose="020B0604020202020204" pitchFamily="34" charset="0"/>
              </a:rPr>
              <a:t>have</a:t>
            </a:r>
            <a:r>
              <a:rPr lang="pl-PL" altLang="pl-PL" sz="1500" dirty="0">
                <a:latin typeface="Arial" panose="020B0604020202020204" pitchFamily="34" charset="0"/>
              </a:rPr>
              <a:t> </a:t>
            </a:r>
            <a:r>
              <a:rPr lang="pl-PL" altLang="pl-PL" sz="1500" dirty="0" err="1">
                <a:latin typeface="Arial" panose="020B0604020202020204" pitchFamily="34" charset="0"/>
              </a:rPr>
              <a:t>bigger</a:t>
            </a:r>
            <a:r>
              <a:rPr lang="pl-PL" altLang="pl-PL" sz="1500" dirty="0">
                <a:latin typeface="Arial" panose="020B0604020202020204" pitchFamily="34" charset="0"/>
              </a:rPr>
              <a:t> </a:t>
            </a:r>
            <a:r>
              <a:rPr lang="en-GB" altLang="pl-PL" sz="1500" dirty="0">
                <a:latin typeface="Arial" panose="020B0604020202020204" pitchFamily="34" charset="0"/>
              </a:rPr>
              <a:t>opportunities for stimulating local development</a:t>
            </a:r>
          </a:p>
          <a:p>
            <a:pPr>
              <a:lnSpc>
                <a:spcPct val="90000"/>
              </a:lnSpc>
              <a:defRPr/>
            </a:pPr>
            <a:endParaRPr lang="pl-PL" altLang="pl-PL" sz="15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altLang="pl-PL" sz="1500" dirty="0" err="1">
                <a:latin typeface="Arial" panose="020B0604020202020204" pitchFamily="34" charset="0"/>
              </a:rPr>
              <a:t>Bigger</a:t>
            </a:r>
            <a:r>
              <a:rPr lang="pl-PL" altLang="pl-PL" sz="1500" dirty="0">
                <a:latin typeface="Arial" panose="020B0604020202020204" pitchFamily="34" charset="0"/>
              </a:rPr>
              <a:t> </a:t>
            </a:r>
            <a:r>
              <a:rPr lang="pl-PL" altLang="pl-PL" sz="1500" dirty="0" err="1">
                <a:latin typeface="Arial" panose="020B0604020202020204" pitchFamily="34" charset="0"/>
              </a:rPr>
              <a:t>units</a:t>
            </a:r>
            <a:r>
              <a:rPr lang="pl-PL" altLang="pl-PL" sz="1500" dirty="0">
                <a:latin typeface="Arial" panose="020B0604020202020204" pitchFamily="34" charset="0"/>
              </a:rPr>
              <a:t> </a:t>
            </a:r>
            <a:r>
              <a:rPr lang="pl-PL" altLang="pl-PL" sz="1500" dirty="0" err="1">
                <a:latin typeface="Arial" panose="020B0604020202020204" pitchFamily="34" charset="0"/>
              </a:rPr>
              <a:t>have</a:t>
            </a:r>
            <a:r>
              <a:rPr lang="pl-PL" altLang="pl-PL" sz="1500" dirty="0">
                <a:latin typeface="Arial" panose="020B0604020202020204" pitchFamily="34" charset="0"/>
              </a:rPr>
              <a:t> </a:t>
            </a:r>
            <a:r>
              <a:rPr lang="pl-PL" altLang="pl-PL" sz="1500" dirty="0" err="1">
                <a:latin typeface="Arial" panose="020B0604020202020204" pitchFamily="34" charset="0"/>
              </a:rPr>
              <a:t>better</a:t>
            </a:r>
            <a:r>
              <a:rPr lang="pl-PL" altLang="pl-PL" sz="1500" dirty="0">
                <a:latin typeface="Arial" panose="020B0604020202020204" pitchFamily="34" charset="0"/>
              </a:rPr>
              <a:t> </a:t>
            </a:r>
            <a:r>
              <a:rPr lang="pl-PL" altLang="pl-PL" sz="1500" dirty="0" err="1">
                <a:latin typeface="Arial" panose="020B0604020202020204" pitchFamily="34" charset="0"/>
              </a:rPr>
              <a:t>access</a:t>
            </a:r>
            <a:r>
              <a:rPr lang="pl-PL" altLang="pl-PL" sz="1500" dirty="0">
                <a:latin typeface="Arial" panose="020B0604020202020204" pitchFamily="34" charset="0"/>
              </a:rPr>
              <a:t> to </a:t>
            </a:r>
            <a:r>
              <a:rPr lang="pl-PL" altLang="pl-PL" sz="1500" dirty="0" err="1">
                <a:latin typeface="Arial" panose="020B0604020202020204" pitchFamily="34" charset="0"/>
              </a:rPr>
              <a:t>qualified</a:t>
            </a:r>
            <a:r>
              <a:rPr lang="pl-PL" altLang="pl-PL" sz="1500" dirty="0">
                <a:latin typeface="Arial" panose="020B0604020202020204" pitchFamily="34" charset="0"/>
              </a:rPr>
              <a:t> Staff </a:t>
            </a:r>
          </a:p>
          <a:p>
            <a:pPr eaLnBrk="1" hangingPunct="1">
              <a:defRPr/>
            </a:pPr>
            <a:endParaRPr lang="pl-PL" sz="1500" dirty="0">
              <a:latin typeface="Arial" charset="0"/>
            </a:endParaRPr>
          </a:p>
          <a:p>
            <a:pPr eaLnBrk="1" hangingPunct="1">
              <a:defRPr/>
            </a:pPr>
            <a:r>
              <a:rPr lang="pl-PL" altLang="pl-PL" sz="1500" dirty="0" err="1">
                <a:latin typeface="Arial" panose="020B0604020202020204" pitchFamily="34" charset="0"/>
              </a:rPr>
              <a:t>This</a:t>
            </a:r>
            <a:r>
              <a:rPr lang="en-US" altLang="pl-PL" sz="1500" dirty="0">
                <a:latin typeface="Arial" panose="020B0604020202020204" pitchFamily="34" charset="0"/>
              </a:rPr>
              <a:t> problem is the subject matter of frequent public debates in many countries</a:t>
            </a:r>
            <a:r>
              <a:rPr lang="pl-PL" altLang="pl-PL" sz="1500" dirty="0">
                <a:latin typeface="Arial" panose="020B0604020202020204" pitchFamily="34" charset="0"/>
              </a:rPr>
              <a:t>.</a:t>
            </a:r>
            <a:endParaRPr lang="pl-PL" sz="1500" dirty="0">
              <a:latin typeface="Arial" charset="0"/>
            </a:endParaRPr>
          </a:p>
          <a:p>
            <a:pPr>
              <a:defRPr/>
            </a:pPr>
            <a:endParaRPr lang="pl-PL" dirty="0"/>
          </a:p>
        </p:txBody>
      </p:sp>
      <p:sp>
        <p:nvSpPr>
          <p:cNvPr id="82948" name="Symbol zastępczy numeru slajdu 3">
            <a:extLst>
              <a:ext uri="{FF2B5EF4-FFF2-40B4-BE49-F238E27FC236}">
                <a16:creationId xmlns="" xmlns:a16="http://schemas.microsoft.com/office/drawing/2014/main" id="{9C14ED27-F80B-4B20-BB03-9A91DA3E2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64C0E5-8554-44F4-A8E3-3F1C933F04EF}" type="slidenum">
              <a:rPr lang="pl-PL" altLang="pl-PL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810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brama 19a copy copy.JPG">
            <a:extLst>
              <a:ext uri="{FF2B5EF4-FFF2-40B4-BE49-F238E27FC236}">
                <a16:creationId xmlns="" xmlns:a16="http://schemas.microsoft.com/office/drawing/2014/main" id="{1B0ABEE3-1FD2-43FB-A942-E689CCBCF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793B9BF1-04A2-4855-9174-AD71E93D12D7}"/>
              </a:ext>
            </a:extLst>
          </p:cNvPr>
          <p:cNvSpPr/>
          <p:nvPr userDrawn="1"/>
        </p:nvSpPr>
        <p:spPr>
          <a:xfrm>
            <a:off x="0" y="2114550"/>
            <a:ext cx="9144000" cy="6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8" descr="logo poziom.wmf">
            <a:extLst>
              <a:ext uri="{FF2B5EF4-FFF2-40B4-BE49-F238E27FC236}">
                <a16:creationId xmlns="" xmlns:a16="http://schemas.microsoft.com/office/drawing/2014/main" id="{C6BE29BB-C702-4986-893F-03F71A141E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2875"/>
            <a:ext cx="76390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316686" y="3071810"/>
            <a:ext cx="8510628" cy="1970091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8" name="Podtytuł 2"/>
          <p:cNvSpPr>
            <a:spLocks noGrp="1"/>
          </p:cNvSpPr>
          <p:nvPr>
            <p:ph type="subTitle" idx="1"/>
          </p:nvPr>
        </p:nvSpPr>
        <p:spPr>
          <a:xfrm>
            <a:off x="316686" y="5148290"/>
            <a:ext cx="8510628" cy="92391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140761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5417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826043713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8930863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54014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54014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16007445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65667192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54224254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770" y="4616429"/>
            <a:ext cx="87884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7770" y="428604"/>
            <a:ext cx="878846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7770" y="5183167"/>
            <a:ext cx="8788460" cy="531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0750974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8000">
              <a:srgbClr val="BFE4FF"/>
            </a:gs>
            <a:gs pos="92000">
              <a:srgbClr val="40B0FF"/>
            </a:gs>
            <a:gs pos="100000">
              <a:srgbClr val="40B0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>
            <a:extLst>
              <a:ext uri="{FF2B5EF4-FFF2-40B4-BE49-F238E27FC236}">
                <a16:creationId xmlns="" xmlns:a16="http://schemas.microsoft.com/office/drawing/2014/main" id="{036F8EFB-0114-4977-8892-72E275DEE2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5750" y="274638"/>
            <a:ext cx="857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>
            <a:extLst>
              <a:ext uri="{FF2B5EF4-FFF2-40B4-BE49-F238E27FC236}">
                <a16:creationId xmlns="" xmlns:a16="http://schemas.microsoft.com/office/drawing/2014/main" id="{9E54C312-3EFA-4423-A7C7-FD100D1FFD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5725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pic>
        <p:nvPicPr>
          <p:cNvPr id="2052" name="Obraz 16" descr="logo pion.wmf">
            <a:extLst>
              <a:ext uri="{FF2B5EF4-FFF2-40B4-BE49-F238E27FC236}">
                <a16:creationId xmlns="" xmlns:a16="http://schemas.microsoft.com/office/drawing/2014/main" id="{2351FA9A-D2B9-49B0-8FF3-0697559827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29313"/>
            <a:ext cx="538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ostokąt 19">
            <a:extLst>
              <a:ext uri="{FF2B5EF4-FFF2-40B4-BE49-F238E27FC236}">
                <a16:creationId xmlns="" xmlns:a16="http://schemas.microsoft.com/office/drawing/2014/main" id="{B258E092-C9B4-4203-9346-6E4C82460B0F}"/>
              </a:ext>
            </a:extLst>
          </p:cNvPr>
          <p:cNvSpPr/>
          <p:nvPr userDrawn="1"/>
        </p:nvSpPr>
        <p:spPr>
          <a:xfrm>
            <a:off x="0" y="0"/>
            <a:ext cx="9144000" cy="146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brst@ue.wroc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3">
            <a:extLst>
              <a:ext uri="{FF2B5EF4-FFF2-40B4-BE49-F238E27FC236}">
                <a16:creationId xmlns="" xmlns:a16="http://schemas.microsoft.com/office/drawing/2014/main" id="{C923752A-DAE7-48A2-B328-371FF51D2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12" y="2996952"/>
            <a:ext cx="8512175" cy="1970087"/>
          </a:xfrm>
        </p:spPr>
        <p:txBody>
          <a:bodyPr/>
          <a:lstStyle/>
          <a:p>
            <a:r>
              <a:rPr lang="pl-PL" altLang="pl-PL" sz="2000" b="1" dirty="0"/>
              <a:t/>
            </a:r>
            <a:br>
              <a:rPr lang="pl-PL" altLang="pl-PL" sz="2000" b="1" dirty="0"/>
            </a:br>
            <a:r>
              <a:rPr lang="pl-PL" altLang="pl-PL" sz="2000" b="1" dirty="0"/>
              <a:t/>
            </a:r>
            <a:br>
              <a:rPr lang="pl-PL" altLang="pl-PL" sz="2000" b="1" dirty="0"/>
            </a:br>
            <a:r>
              <a:rPr lang="pl-PL" altLang="pl-PL" sz="3600" b="1" dirty="0" smtClean="0"/>
              <a:t>Prezentacja</a:t>
            </a:r>
            <a:br>
              <a:rPr lang="pl-PL" altLang="pl-PL" sz="3600" b="1" dirty="0" smtClean="0"/>
            </a:br>
            <a:r>
              <a:rPr lang="pl-PL" altLang="pl-PL" sz="3600" b="1" dirty="0" smtClean="0"/>
              <a:t>Strategii </a:t>
            </a:r>
            <a:r>
              <a:rPr lang="pl-PL" altLang="pl-PL" sz="3600" b="1" dirty="0"/>
              <a:t>Rozwoju SUDETY 2030</a:t>
            </a:r>
            <a:r>
              <a:rPr lang="pl-PL" altLang="pl-PL" sz="2800" b="1" dirty="0"/>
              <a:t/>
            </a:r>
            <a:br>
              <a:rPr lang="pl-PL" altLang="pl-PL" sz="2800" b="1" dirty="0"/>
            </a:br>
            <a:endParaRPr lang="pl-PL" altLang="pl-PL" sz="2800" b="1" dirty="0"/>
          </a:p>
        </p:txBody>
      </p:sp>
      <p:pic>
        <p:nvPicPr>
          <p:cNvPr id="6147" name="Picture 4">
            <a:extLst>
              <a:ext uri="{FF2B5EF4-FFF2-40B4-BE49-F238E27FC236}">
                <a16:creationId xmlns="" xmlns:a16="http://schemas.microsoft.com/office/drawing/2014/main" id="{34C595F9-57DF-4A93-8B85-D4B0B1988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977900"/>
            <a:ext cx="2921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Podtytuł 1">
            <a:extLst>
              <a:ext uri="{FF2B5EF4-FFF2-40B4-BE49-F238E27FC236}">
                <a16:creationId xmlns="" xmlns:a16="http://schemas.microsoft.com/office/drawing/2014/main" id="{0C9689F9-7613-4359-BC9B-465101CF8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6094413"/>
            <a:ext cx="8510588" cy="598487"/>
          </a:xfrm>
        </p:spPr>
        <p:txBody>
          <a:bodyPr/>
          <a:lstStyle/>
          <a:p>
            <a:r>
              <a:rPr lang="pl-PL" altLang="pl-PL" sz="2000" dirty="0" smtClean="0"/>
              <a:t>Złoty Stok, 24 września </a:t>
            </a:r>
            <a:r>
              <a:rPr lang="pl-PL" altLang="pl-PL" sz="2000" dirty="0"/>
              <a:t>2018 r.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>
            <a:extLst>
              <a:ext uri="{FF2B5EF4-FFF2-40B4-BE49-F238E27FC236}">
                <a16:creationId xmlns="" xmlns:a16="http://schemas.microsoft.com/office/drawing/2014/main" id="{7B6E0B4D-9D1B-4B0D-862E-AD8C8884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15" y="6630"/>
            <a:ext cx="8572500" cy="1143000"/>
          </a:xfrm>
        </p:spPr>
        <p:txBody>
          <a:bodyPr/>
          <a:lstStyle/>
          <a:p>
            <a:r>
              <a:rPr lang="pl-PL" altLang="pl-PL" b="1" dirty="0"/>
              <a:t>Założenia strategiczne</a:t>
            </a:r>
            <a:endParaRPr lang="pl-PL" alt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B7BF4F26-4BF5-4B49-BCBD-A7994DB98C96}"/>
              </a:ext>
            </a:extLst>
          </p:cNvPr>
          <p:cNvSpPr/>
          <p:nvPr/>
        </p:nvSpPr>
        <p:spPr>
          <a:xfrm>
            <a:off x="920671" y="1016732"/>
            <a:ext cx="82233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+mn-lt"/>
              </a:rPr>
              <a:t>Wizja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Rozwój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współpraca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dobrobyt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 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r>
              <a:rPr lang="en-US" dirty="0" err="1">
                <a:solidFill>
                  <a:srgbClr val="000000"/>
                </a:solidFill>
                <a:latin typeface="+mn-lt"/>
              </a:rPr>
              <a:t>czyli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: </a:t>
            </a:r>
          </a:p>
          <a:p>
            <a:r>
              <a:rPr lang="pl-PL" dirty="0">
                <a:solidFill>
                  <a:srgbClr val="000000"/>
                </a:solidFill>
                <a:latin typeface="+mn-lt"/>
              </a:rPr>
              <a:t>Nowoczesny i dostępny obszar o konkurencyjnej gospodarce, gdzie mieszkają szczęśliwi i zaangażowani ludzie, dbający o jakość zasobnego środowiska i tradycje.</a:t>
            </a:r>
          </a:p>
          <a:p>
            <a:endParaRPr lang="pl-PL" dirty="0">
              <a:solidFill>
                <a:srgbClr val="000000"/>
              </a:solidFill>
              <a:latin typeface="+mn-lt"/>
            </a:endParaRPr>
          </a:p>
          <a:p>
            <a:r>
              <a:rPr lang="en-US" b="1" dirty="0" err="1">
                <a:solidFill>
                  <a:srgbClr val="000000"/>
                </a:solidFill>
                <a:latin typeface="+mn-lt"/>
              </a:rPr>
              <a:t>Misja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pl-PL" sz="2400" b="1" dirty="0">
                <a:solidFill>
                  <a:srgbClr val="000000"/>
                </a:solidFill>
                <a:latin typeface="+mn-lt"/>
              </a:rPr>
              <a:t>Integrujący się system społeczno-gospodarczy wzmacniany synergią z otoczenia </a:t>
            </a:r>
            <a:endParaRPr lang="pl-PL" sz="2400" dirty="0">
              <a:solidFill>
                <a:srgbClr val="000000"/>
              </a:solidFill>
              <a:latin typeface="+mn-lt"/>
            </a:endParaRPr>
          </a:p>
          <a:p>
            <a:r>
              <a:rPr lang="en-US" dirty="0" err="1">
                <a:solidFill>
                  <a:srgbClr val="000000"/>
                </a:solidFill>
                <a:latin typeface="+mn-lt"/>
              </a:rPr>
              <a:t>czyli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: </a:t>
            </a:r>
          </a:p>
          <a:p>
            <a:r>
              <a:rPr lang="pl-PL" dirty="0">
                <a:solidFill>
                  <a:srgbClr val="000000"/>
                </a:solidFill>
                <a:latin typeface="+mn-lt"/>
              </a:rPr>
              <a:t>Wspólne zrewitalizowanie przestrzeni społeczno-ekonomicznej o wysokich walorach krajobrazowych, położenia i bogatej historii poprzez wykreowanie systemu społeczno-gospodarczego budującego zamożność na zasobach endogenicznych (w tym kapitale ludzkim oraz społecznym), czerpiącego szerokie korzyści ze współpracy z otoczeniem. </a:t>
            </a:r>
          </a:p>
          <a:p>
            <a:endParaRPr lang="pl-PL" dirty="0">
              <a:solidFill>
                <a:srgbClr val="000000"/>
              </a:solidFill>
              <a:latin typeface="+mn-lt"/>
            </a:endParaRPr>
          </a:p>
          <a:p>
            <a:r>
              <a:rPr lang="en-US" b="1" dirty="0" err="1">
                <a:solidFill>
                  <a:srgbClr val="000000"/>
                </a:solidFill>
                <a:latin typeface="+mn-lt"/>
              </a:rPr>
              <a:t>Cel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główny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pl-PL" sz="2400" b="1" dirty="0">
                <a:solidFill>
                  <a:srgbClr val="000000"/>
                </a:solidFill>
                <a:latin typeface="+mn-lt"/>
              </a:rPr>
              <a:t>Długookresowa współpraca, wysoka jakość życia i środowiska, konkurencyjna i innowacyjna gospodarka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>
            <a:extLst>
              <a:ext uri="{FF2B5EF4-FFF2-40B4-BE49-F238E27FC236}">
                <a16:creationId xmlns="" xmlns:a16="http://schemas.microsoft.com/office/drawing/2014/main" id="{8A06DF05-AF00-442B-9F66-D6CF2B4D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>
                <a:solidFill>
                  <a:srgbClr val="C00000"/>
                </a:solidFill>
              </a:rPr>
              <a:t>Cele strategiczne:</a:t>
            </a:r>
          </a:p>
        </p:txBody>
      </p:sp>
      <p:sp>
        <p:nvSpPr>
          <p:cNvPr id="33795" name="Symbol zastępczy zawartości 2">
            <a:extLst>
              <a:ext uri="{FF2B5EF4-FFF2-40B4-BE49-F238E27FC236}">
                <a16:creationId xmlns="" xmlns:a16="http://schemas.microsoft.com/office/drawing/2014/main" id="{D3F04D5D-F2B7-4ADB-87E7-0A85D1875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6832"/>
            <a:ext cx="7943850" cy="4043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dirty="0"/>
              <a:t>1. Bardziej inteligentne terytorium</a:t>
            </a:r>
          </a:p>
          <a:p>
            <a:pPr marL="0" indent="0">
              <a:buNone/>
              <a:defRPr/>
            </a:pPr>
            <a:r>
              <a:rPr lang="pl-PL" dirty="0"/>
              <a:t>2. Terytorium bliżej obywateli</a:t>
            </a:r>
          </a:p>
          <a:p>
            <a:pPr marL="0" indent="0">
              <a:buNone/>
              <a:defRPr/>
            </a:pPr>
            <a:r>
              <a:rPr lang="pl-PL" dirty="0"/>
              <a:t>3. Terytorium lepiej skomunikowane</a:t>
            </a:r>
          </a:p>
          <a:p>
            <a:pPr marL="0" indent="0">
              <a:buNone/>
              <a:defRPr/>
            </a:pPr>
            <a:r>
              <a:rPr lang="pl-PL" dirty="0"/>
              <a:t>4. Terytorium przyjazne dla środowiska, wykorzystujące swój potencjał.</a:t>
            </a:r>
            <a:endParaRPr lang="pl-PL" altLang="pl-PL" b="1" dirty="0"/>
          </a:p>
        </p:txBody>
      </p:sp>
      <p:pic>
        <p:nvPicPr>
          <p:cNvPr id="41988" name="Obraz 4">
            <a:extLst>
              <a:ext uri="{FF2B5EF4-FFF2-40B4-BE49-F238E27FC236}">
                <a16:creationId xmlns="" xmlns:a16="http://schemas.microsoft.com/office/drawing/2014/main" id="{18C735C8-E819-4DCA-8243-B904809BA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457825"/>
            <a:ext cx="31337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" y="116632"/>
            <a:ext cx="9136559" cy="6741368"/>
          </a:xfrm>
        </p:spPr>
      </p:pic>
    </p:spTree>
    <p:extLst>
      <p:ext uri="{BB962C8B-B14F-4D97-AF65-F5344CB8AC3E}">
        <p14:creationId xmlns:p14="http://schemas.microsoft.com/office/powerpoint/2010/main" val="39399166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30856547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2" y="116632"/>
            <a:ext cx="9157841" cy="6741368"/>
          </a:xfrm>
        </p:spPr>
      </p:pic>
    </p:spTree>
    <p:extLst>
      <p:ext uri="{BB962C8B-B14F-4D97-AF65-F5344CB8AC3E}">
        <p14:creationId xmlns:p14="http://schemas.microsoft.com/office/powerpoint/2010/main" val="1179563221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7"/>
          </a:xfrm>
        </p:spPr>
      </p:pic>
    </p:spTree>
    <p:extLst>
      <p:ext uri="{BB962C8B-B14F-4D97-AF65-F5344CB8AC3E}">
        <p14:creationId xmlns:p14="http://schemas.microsoft.com/office/powerpoint/2010/main" val="4205543010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" y="692696"/>
            <a:ext cx="8989736" cy="2865685"/>
          </a:xfrm>
        </p:spPr>
      </p:pic>
    </p:spTree>
    <p:extLst>
      <p:ext uri="{BB962C8B-B14F-4D97-AF65-F5344CB8AC3E}">
        <p14:creationId xmlns:p14="http://schemas.microsoft.com/office/powerpoint/2010/main" val="2798495836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Podsumowanie przebiegu partycypacji społecznej przygotowania Strategii Rozwoju Sudety 2030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pl-PL" sz="2000" dirty="0" smtClean="0"/>
              <a:t>Partycypacyjny </a:t>
            </a:r>
            <a:r>
              <a:rPr lang="pl-PL" sz="2000" dirty="0"/>
              <a:t>charakter dochodzenia do poszczególnych ustaleń.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dirty="0" smtClean="0"/>
              <a:t>Partycypacja </a:t>
            </a:r>
            <a:r>
              <a:rPr lang="pl-PL" sz="2000" dirty="0"/>
              <a:t>wielopoziomowa, wielotorowa; rozciągnięta w czasie, aby osiągnąć jak największy odzewu i zaangażowanie społeczeństwa w prace nad Strategią oraz współdecydowanie o jej kształcie.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dirty="0"/>
              <a:t>Zastosowanie specyficznej i złożonej procedury partycypacji społecznej.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2000" dirty="0"/>
              <a:t>Zróżnicowanie partycypacji:</a:t>
            </a:r>
          </a:p>
          <a:p>
            <a:pPr lvl="0"/>
            <a:r>
              <a:rPr lang="pl-PL" sz="2000" dirty="0"/>
              <a:t>konsultacje społeczne, w tym: konsultacje z władzami różnego szczebla, organizacjami pozarządowymi i społecznymi, przedsiębiorcami i mieszkańcami;</a:t>
            </a:r>
          </a:p>
          <a:p>
            <a:pPr lvl="0"/>
            <a:r>
              <a:rPr lang="pl-PL" sz="2000" dirty="0"/>
              <a:t>warsztaty i zbieranie opinii, mające odzwierciedlenie we współdecydowaniu oraz upublicznienie z zebraniem opinii na Walnych Zgromadzeniach Sygnatariuszy Porozumienia;</a:t>
            </a:r>
          </a:p>
          <a:p>
            <a:pPr lvl="0"/>
            <a:r>
              <a:rPr lang="pl-PL" sz="2000" dirty="0"/>
              <a:t>wykorzystanie </a:t>
            </a:r>
            <a:r>
              <a:rPr lang="pl-PL" sz="2000" dirty="0" err="1"/>
              <a:t>internetu</a:t>
            </a:r>
            <a:r>
              <a:rPr lang="pl-PL" sz="2000" dirty="0"/>
              <a:t> do zebrania uwag i opinii pochodzących od społeczeństwa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92863475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Podsumowanie przebiegu partycypacji społecznej przygotowania Strategii Rozwoju Sudety 2030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pl-PL" sz="2000" dirty="0"/>
              <a:t>Inicjatywa oddolna, pochodząca od samorządów.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/>
              <a:t>Współpraca w ramach dużego terytorium – unikalna.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/>
              <a:t>Projekt Strategii został umieszczony na stronie internetowej dnia 15.06.2018, w ten sposób zapoczątkowano zbieranie uwag drogą elektroniczną.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/>
              <a:t>Spotkania konsultacyjne - 13 (po jednym w każdym z powiatów).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/>
              <a:t>W 13 spotkaniach konsultacyjnych wzięło udział 257 osób, w tym: samorządowcy 70,43%, instytucje publiczne inne niż samorządowe 10,12%, przedsiębiorcy 7%, organizacje pozarządowe i mieszkańcy 12,45%. W trakcie procesu konsultacji społecznych zgłoszono ustnie 55 uwag i opinii.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/>
              <a:t>Uwagi i opinie zostały zebrane w formie tabelarycznej i do każdej ustosunkowano się oraz przeprowadzono upublicznienie zmian wśród Sygnatariuszy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4780199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Podsumowanie przebiegu partycypacji społecznej przygotowania Strategii Rozwoju Sudety 2030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11"/>
            </a:pPr>
            <a:r>
              <a:rPr lang="pl-PL" sz="2000" dirty="0"/>
              <a:t>Uwagi zbierano również w formie jednolitego formularza zgłaszania uwag, udostępnianego na spotkaniach z interesariuszami oraz w </a:t>
            </a:r>
            <a:r>
              <a:rPr lang="pl-PL" sz="2000" dirty="0" err="1"/>
              <a:t>internecie</a:t>
            </a:r>
            <a:r>
              <a:rPr lang="pl-PL" sz="2000" dirty="0"/>
              <a:t>. Zgłoszono 268 uwag. Po rozparzeniu: 15,8% uwag nie uwzględniono; 41,2% uwag uwzględniono częściowo; a 43% uwzględniono i zastosowano w Strategii. W konsekwencji ponad 84% uwag, zostało uwzględnionych całkowicie lub częściowo.</a:t>
            </a:r>
          </a:p>
          <a:p>
            <a:pPr marL="457200" lvl="0" indent="-457200">
              <a:buFont typeface="+mj-lt"/>
              <a:buAutoNum type="arabicPeriod" startAt="11"/>
            </a:pPr>
            <a:r>
              <a:rPr lang="pl-PL" sz="2000" dirty="0"/>
              <a:t>Zmodyfikowany projekt Strategii został przesłany do Sygnatariuszy, Urzędu Marszałkowskiego Województwa Dolnośląskiego oraz </a:t>
            </a:r>
            <a:r>
              <a:rPr lang="pl-PL" sz="2000" dirty="0" smtClean="0"/>
              <a:t>Instytutu Rozwoju Terytorialnego. </a:t>
            </a:r>
            <a:r>
              <a:rPr lang="pl-PL" sz="2000" dirty="0"/>
              <a:t>Przeprowadzono konsultacje z przedstawicielami </a:t>
            </a:r>
            <a:r>
              <a:rPr lang="pl-PL" sz="2000"/>
              <a:t>administracji </a:t>
            </a:r>
            <a:r>
              <a:rPr lang="pl-PL" sz="2000" smtClean="0"/>
              <a:t>regionalnej. </a:t>
            </a:r>
            <a:r>
              <a:rPr lang="pl-PL" sz="2000" dirty="0" smtClean="0"/>
              <a:t>Po </a:t>
            </a:r>
            <a:r>
              <a:rPr lang="pl-PL" sz="2000" dirty="0"/>
              <a:t>wprowadzeniu uwag i opracowaniu ostatecznej wersji projektu Strategii nastąpiło przesłanie jej do Komitetu Sterującego i JST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31079406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>
            <a:extLst>
              <a:ext uri="{FF2B5EF4-FFF2-40B4-BE49-F238E27FC236}">
                <a16:creationId xmlns="" xmlns:a16="http://schemas.microsoft.com/office/drawing/2014/main" id="{7ABEC3C9-7450-4E9B-BD7D-DF2DA81C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42875"/>
            <a:ext cx="8572500" cy="890588"/>
          </a:xfrm>
        </p:spPr>
        <p:txBody>
          <a:bodyPr/>
          <a:lstStyle/>
          <a:p>
            <a:r>
              <a:rPr lang="pl-PL" altLang="pl-PL" sz="3200" b="1"/>
              <a:t>Plan prezentacji</a:t>
            </a:r>
          </a:p>
        </p:txBody>
      </p:sp>
      <p:sp>
        <p:nvSpPr>
          <p:cNvPr id="7171" name="Symbol zastępczy zawartości 2">
            <a:extLst>
              <a:ext uri="{FF2B5EF4-FFF2-40B4-BE49-F238E27FC236}">
                <a16:creationId xmlns="" xmlns:a16="http://schemas.microsoft.com/office/drawing/2014/main" id="{24BD4CC9-47B5-415F-A376-35F9A168D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128712"/>
            <a:ext cx="8324850" cy="4699001"/>
          </a:xfrm>
        </p:spPr>
        <p:txBody>
          <a:bodyPr/>
          <a:lstStyle/>
          <a:p>
            <a:r>
              <a:rPr lang="pl-PL" altLang="pl-PL" sz="2400" dirty="0"/>
              <a:t>Skąd strategia? Po co strategia? – cel tworzenia Strategii Rozwoju Sudety 2030</a:t>
            </a:r>
          </a:p>
          <a:p>
            <a:r>
              <a:rPr lang="pl-PL" altLang="pl-PL" sz="2400" dirty="0"/>
              <a:t>Przebieg prac nad projektem Strategii Rozwoju Sudety </a:t>
            </a:r>
            <a:r>
              <a:rPr lang="pl-PL" altLang="pl-PL" sz="2400" dirty="0" smtClean="0"/>
              <a:t>2030</a:t>
            </a:r>
          </a:p>
          <a:p>
            <a:r>
              <a:rPr lang="pl-PL" altLang="pl-PL" sz="2400" dirty="0" smtClean="0"/>
              <a:t>Najważniejsze problemy</a:t>
            </a:r>
          </a:p>
          <a:p>
            <a:r>
              <a:rPr lang="pl-PL" altLang="pl-PL" sz="2400" dirty="0" smtClean="0"/>
              <a:t>Terytorium</a:t>
            </a:r>
          </a:p>
          <a:p>
            <a:r>
              <a:rPr lang="pl-PL" altLang="pl-PL" sz="2400" dirty="0" smtClean="0"/>
              <a:t>Warunki konieczne do rozwoju obszaru</a:t>
            </a:r>
          </a:p>
          <a:p>
            <a:r>
              <a:rPr lang="pl-PL" altLang="pl-PL" sz="2400" dirty="0" smtClean="0"/>
              <a:t>Wiązka </a:t>
            </a:r>
            <a:r>
              <a:rPr lang="pl-PL" altLang="pl-PL" sz="2400" dirty="0"/>
              <a:t>celów </a:t>
            </a:r>
          </a:p>
          <a:p>
            <a:r>
              <a:rPr lang="pl-PL" altLang="pl-PL" sz="2400" dirty="0"/>
              <a:t>Priorytety i działania strategiczne</a:t>
            </a:r>
          </a:p>
          <a:p>
            <a:r>
              <a:rPr lang="pl-PL" altLang="pl-PL" sz="2400" dirty="0" smtClean="0"/>
              <a:t>Partycypacja społeczna</a:t>
            </a:r>
          </a:p>
          <a:p>
            <a:r>
              <a:rPr lang="pl-PL" altLang="pl-PL" sz="2400" dirty="0" smtClean="0"/>
              <a:t>Istota Strategii</a:t>
            </a:r>
          </a:p>
          <a:p>
            <a:r>
              <a:rPr lang="pl-PL" altLang="pl-PL" sz="2400" dirty="0" smtClean="0"/>
              <a:t>Podsumowanie</a:t>
            </a:r>
            <a:endParaRPr lang="pl-PL" altLang="pl-PL" sz="2400" dirty="0"/>
          </a:p>
        </p:txBody>
      </p:sp>
      <p:pic>
        <p:nvPicPr>
          <p:cNvPr id="7172" name="Obraz 4">
            <a:extLst>
              <a:ext uri="{FF2B5EF4-FFF2-40B4-BE49-F238E27FC236}">
                <a16:creationId xmlns="" xmlns:a16="http://schemas.microsoft.com/office/drawing/2014/main" id="{4FC29619-7B83-474C-8C19-7170CD4E7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27713"/>
            <a:ext cx="232886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24644"/>
            <a:ext cx="8572500" cy="5724636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	Strategia </a:t>
            </a:r>
            <a:r>
              <a:rPr lang="pl-PL" sz="1800" b="1" dirty="0"/>
              <a:t>to:</a:t>
            </a:r>
          </a:p>
          <a:p>
            <a:pPr lvl="0">
              <a:buFont typeface="+mj-lt"/>
              <a:buAutoNum type="alphaLcParenR"/>
            </a:pPr>
            <a:r>
              <a:rPr lang="pl-PL" sz="1800" dirty="0"/>
              <a:t>Unikatowe opracowanie w zakresie programowania rozwoju społeczno-ekonomicznego przez JST. Jego fenomen wynika z faktu dobrowolnego porozumienia 107 JST (gmin i powiatów).</a:t>
            </a:r>
          </a:p>
          <a:p>
            <a:pPr lvl="0">
              <a:buFont typeface="+mj-lt"/>
              <a:buAutoNum type="alphaLcParenR"/>
            </a:pPr>
            <a:r>
              <a:rPr lang="pl-PL" sz="1800" dirty="0"/>
              <a:t>Nowy paradygmat rozwoju charakteryzującego funkcjonowanie nowoczesnych gospodarek, oparty na terytorium.</a:t>
            </a:r>
          </a:p>
          <a:p>
            <a:pPr lvl="0">
              <a:buFont typeface="+mj-lt"/>
              <a:buAutoNum type="alphaLcParenR"/>
            </a:pPr>
            <a:r>
              <a:rPr lang="pl-PL" sz="1800" b="1" dirty="0"/>
              <a:t>Całość dotychczasowych działań, a przede wszystkim Strategia, wpisują się w nowe podejście terytorialne, w którym kładzie się nacisk  na spójność terytorialną przejawiającą się w różnicowaniu wielopoziomowych działań (interakcji), w zależności od specyficznych zasobów, problemów i mechanizmów rozwoju. Podstawą stają się endogeniczne kapitały terytorialne, integracja oraz szeroka partycypacja mieszkańców.</a:t>
            </a:r>
            <a:endParaRPr lang="pl-PL" sz="1800" dirty="0"/>
          </a:p>
          <a:p>
            <a:pPr lvl="0">
              <a:buFont typeface="+mj-lt"/>
              <a:buAutoNum type="alphaLcParenR"/>
            </a:pPr>
            <a:r>
              <a:rPr lang="pl-PL" sz="1800" dirty="0"/>
              <a:t>Wpisanie nową terytorialną politykę spójności Unii Europejskiej,</a:t>
            </a:r>
          </a:p>
          <a:p>
            <a:pPr lvl="0">
              <a:buFont typeface="+mj-lt"/>
              <a:buAutoNum type="alphaLcParenR"/>
            </a:pPr>
            <a:r>
              <a:rPr lang="pl-PL" sz="1800" dirty="0"/>
              <a:t>Zapisy Strategii są zgodne z dokumentami strategicznymi wyższego rzędu oraz nie kolidują w żadnym obszarze z dokumentami JST uczestniczących w Porozumieniu oraz strategia ZIT Aglomeracji Jeleniogórskiej i strategia ZIT Aglomeracji Wałbrzyskie . </a:t>
            </a:r>
            <a:r>
              <a:rPr lang="pl-PL" sz="1800" b="1" dirty="0"/>
              <a:t>Co istotne, zarówno w duchu, jak i literze prezentowane zapisy są zgodne z projektem nowej Strategii Rozwoju Województwa Dolnośląskiego 2030 wzmacniając oraz co ważne konkretyzując jej ustalenia.</a:t>
            </a:r>
            <a:r>
              <a:rPr lang="pl-P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480223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ytuł 1">
            <a:extLst>
              <a:ext uri="{FF2B5EF4-FFF2-40B4-BE49-F238E27FC236}">
                <a16:creationId xmlns="" xmlns:a16="http://schemas.microsoft.com/office/drawing/2014/main" id="{FE2E81DB-CB23-4030-9328-BB80A26A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80963"/>
            <a:ext cx="8572500" cy="1143000"/>
          </a:xfrm>
        </p:spPr>
        <p:txBody>
          <a:bodyPr/>
          <a:lstStyle/>
          <a:p>
            <a:r>
              <a:rPr lang="pl-PL" altLang="pl-PL" sz="3400" dirty="0"/>
              <a:t>Podsumowanie</a:t>
            </a:r>
          </a:p>
        </p:txBody>
      </p:sp>
      <p:sp>
        <p:nvSpPr>
          <p:cNvPr id="29699" name="Symbol zastępczy zawartości 2">
            <a:extLst>
              <a:ext uri="{FF2B5EF4-FFF2-40B4-BE49-F238E27FC236}">
                <a16:creationId xmlns="" xmlns:a16="http://schemas.microsoft.com/office/drawing/2014/main" id="{C7E943EC-294A-416C-BB63-2B7566A9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25563"/>
            <a:ext cx="8462963" cy="40433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2200" dirty="0"/>
              <a:t>W Strategii zastosowano podejście oparte na terytorializacji rozwoju.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2200" dirty="0"/>
              <a:t>Koncepcja ta ukierunkowana jest na budowę spójności terytorialnej w oparciu o specyfikę danego obszaru oraz budowę tożsamości poprzez aktywizację społeczności lokalnej.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2200" dirty="0"/>
              <a:t>Idea Strategii, sposób jej powstania, obszar, cele itp. wpisują się najnowsze założenia polityki Unii Europejskiej nakierowanej na nowoczesne wieloszczeblowe współrządzenie (</a:t>
            </a:r>
            <a:r>
              <a:rPr lang="pl-PL" sz="2200" i="1" dirty="0" err="1"/>
              <a:t>multi-level</a:t>
            </a:r>
            <a:r>
              <a:rPr lang="pl-PL" sz="2200" i="1" dirty="0"/>
              <a:t> </a:t>
            </a:r>
            <a:r>
              <a:rPr lang="pl-PL" sz="2200" i="1" dirty="0" err="1"/>
              <a:t>governance</a:t>
            </a:r>
            <a:r>
              <a:rPr lang="pl-PL" sz="2200" dirty="0"/>
              <a:t>) oraz budowę tożsamości lokalnej. </a:t>
            </a:r>
            <a:endParaRPr lang="en-US" sz="2200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l-PL" sz="2200" dirty="0"/>
              <a:t>Co więcej jest to strategia wykreowana oddolnie i wynikająca z autentycznych potrzeb.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l-PL" altLang="pl-PL" b="1" dirty="0"/>
          </a:p>
        </p:txBody>
      </p:sp>
      <p:pic>
        <p:nvPicPr>
          <p:cNvPr id="63492" name="Obraz 4">
            <a:extLst>
              <a:ext uri="{FF2B5EF4-FFF2-40B4-BE49-F238E27FC236}">
                <a16:creationId xmlns="" xmlns:a16="http://schemas.microsoft.com/office/drawing/2014/main" id="{1888085F-E704-45AD-9BDC-11C171B56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457825"/>
            <a:ext cx="31337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ytuł 1">
            <a:extLst>
              <a:ext uri="{FF2B5EF4-FFF2-40B4-BE49-F238E27FC236}">
                <a16:creationId xmlns="" xmlns:a16="http://schemas.microsoft.com/office/drawing/2014/main" id="{37B88731-E0D5-481E-B22C-932E650B2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163" y="1238250"/>
            <a:ext cx="7772400" cy="1470025"/>
          </a:xfrm>
        </p:spPr>
        <p:txBody>
          <a:bodyPr/>
          <a:lstStyle/>
          <a:p>
            <a:r>
              <a:rPr lang="pl-PL" altLang="pl-PL"/>
              <a:t>Dziękujemy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50DBBC8-FB19-417B-9AD0-DFB3433EA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88" y="2990850"/>
            <a:ext cx="7339012" cy="2303463"/>
          </a:xfrm>
        </p:spPr>
        <p:txBody>
          <a:bodyPr/>
          <a:lstStyle/>
          <a:p>
            <a:pPr>
              <a:defRPr/>
            </a:pPr>
            <a:r>
              <a:rPr lang="pl-PL" dirty="0" err="1">
                <a:hlinkClick r:id="rId2"/>
              </a:rPr>
              <a:t>cbrst@ue.wroc.pl</a:t>
            </a:r>
            <a:endParaRPr lang="pl-PL" dirty="0"/>
          </a:p>
          <a:p>
            <a:pPr>
              <a:defRPr/>
            </a:pPr>
            <a:endParaRPr lang="pl-PL" dirty="0"/>
          </a:p>
          <a:p>
            <a:pPr>
              <a:buFont typeface="Arial" charset="0"/>
              <a:buNone/>
              <a:defRPr/>
            </a:pPr>
            <a:r>
              <a:rPr lang="pl-PL" sz="2400" dirty="0">
                <a:solidFill>
                  <a:srgbClr val="0070C0"/>
                </a:solidFill>
              </a:rPr>
              <a:t>https://www.ue.wroc.pl/biznes/9531/centrum_badawczo_rozwojowe_samorzadu_terytorialnego_cbrst.html </a:t>
            </a:r>
          </a:p>
          <a:p>
            <a:pPr>
              <a:defRPr/>
            </a:pPr>
            <a:endParaRPr lang="pl-PL" dirty="0"/>
          </a:p>
        </p:txBody>
      </p:sp>
      <p:pic>
        <p:nvPicPr>
          <p:cNvPr id="69636" name="Obraz 3">
            <a:extLst>
              <a:ext uri="{FF2B5EF4-FFF2-40B4-BE49-F238E27FC236}">
                <a16:creationId xmlns="" xmlns:a16="http://schemas.microsoft.com/office/drawing/2014/main" id="{ACFCB9D2-834C-44AF-904B-B42190038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457825"/>
            <a:ext cx="31337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3">
            <a:extLst>
              <a:ext uri="{FF2B5EF4-FFF2-40B4-BE49-F238E27FC236}">
                <a16:creationId xmlns="" xmlns:a16="http://schemas.microsoft.com/office/drawing/2014/main" id="{D6F78B17-6394-4B24-A544-66ECBF43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dirty="0"/>
              <a:t>Skąd strategia? Po co strategia?</a:t>
            </a:r>
          </a:p>
        </p:txBody>
      </p:sp>
      <p:sp>
        <p:nvSpPr>
          <p:cNvPr id="9219" name="Symbol zastępczy zawartości 4">
            <a:extLst>
              <a:ext uri="{FF2B5EF4-FFF2-40B4-BE49-F238E27FC236}">
                <a16:creationId xmlns="" xmlns:a16="http://schemas.microsoft.com/office/drawing/2014/main" id="{5C1BB716-7190-4696-B5B3-ABEB04CED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altLang="pl-PL" sz="2400" b="1" dirty="0"/>
              <a:t>Deklaracja Sudecka </a:t>
            </a:r>
            <a:r>
              <a:rPr lang="pl-PL" altLang="pl-PL" sz="1800" dirty="0"/>
              <a:t>„W SPRAWIE WSPÓŁPRACY SAMORZĄDÓW POŁUDNIA I ZACHODU DOLNEGO ŚLĄSKA DLA POPRAWY WARUNKÓW ROZWOJU SPOŁECZNO - GOSPODARCZEGO I ŻYCIA MIESZKAŃCÓW”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altLang="pl-PL" sz="2300" b="1" dirty="0"/>
              <a:t>Podjęcie wspólnych działań </a:t>
            </a:r>
            <a:r>
              <a:rPr lang="pl-PL" altLang="pl-PL" sz="2300" dirty="0"/>
              <a:t>zmierzających do poprawy warunków życia mieszkańców i szybszego rozwoju gospodarczego tej części Dolnego Śląska.</a:t>
            </a:r>
          </a:p>
          <a:p>
            <a:r>
              <a:rPr lang="pl-PL" altLang="pl-PL" sz="2300" b="1" dirty="0"/>
              <a:t>Strategia Rozwoju SUDETY 2030</a:t>
            </a:r>
            <a:r>
              <a:rPr lang="pl-PL" altLang="pl-PL" sz="2300" dirty="0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pl-PL" altLang="pl-PL" sz="2300" b="1" dirty="0"/>
              <a:t>	- wspólny plan modernizacji i rozwoju,</a:t>
            </a:r>
          </a:p>
          <a:p>
            <a:pPr>
              <a:buFont typeface="Arial" panose="020B0604020202020204" pitchFamily="34" charset="0"/>
              <a:buNone/>
            </a:pPr>
            <a:r>
              <a:rPr lang="pl-PL" altLang="pl-PL" sz="2300" b="1" dirty="0"/>
              <a:t>	- podstawa do przygotowania specjalnego Programu 	Operacyjnego dla tej części Polski.</a:t>
            </a:r>
          </a:p>
        </p:txBody>
      </p:sp>
      <p:pic>
        <p:nvPicPr>
          <p:cNvPr id="9220" name="Obraz 4">
            <a:extLst>
              <a:ext uri="{FF2B5EF4-FFF2-40B4-BE49-F238E27FC236}">
                <a16:creationId xmlns="" xmlns:a16="http://schemas.microsoft.com/office/drawing/2014/main" id="{2252F1F0-FBB8-4ACB-8631-994E9DEA6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68950"/>
            <a:ext cx="288448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3">
            <a:extLst>
              <a:ext uri="{FF2B5EF4-FFF2-40B4-BE49-F238E27FC236}">
                <a16:creationId xmlns="" xmlns:a16="http://schemas.microsoft.com/office/drawing/2014/main" id="{6ADE99DE-9663-4276-BFD6-C8297AAA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6363"/>
            <a:ext cx="6481762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Prostokąt 4">
            <a:extLst>
              <a:ext uri="{FF2B5EF4-FFF2-40B4-BE49-F238E27FC236}">
                <a16:creationId xmlns="" xmlns:a16="http://schemas.microsoft.com/office/drawing/2014/main" id="{F065C6BA-65B0-46C8-8B5A-0969D5107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6218238"/>
            <a:ext cx="84248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/>
              <a:t>Rys. 1. Granica opracowania (subregion wałbrzyski i jeleniogórski) na tle regionu dolnośląskiego</a:t>
            </a:r>
          </a:p>
        </p:txBody>
      </p:sp>
      <p:sp>
        <p:nvSpPr>
          <p:cNvPr id="17412" name="Prostokąt 4">
            <a:extLst>
              <a:ext uri="{FF2B5EF4-FFF2-40B4-BE49-F238E27FC236}">
                <a16:creationId xmlns="" xmlns:a16="http://schemas.microsoft.com/office/drawing/2014/main" id="{9CB9ABF3-9714-479F-932D-A6CEA9E1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6391275"/>
            <a:ext cx="54276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altLang="pl-PL" sz="110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opracowanie własne na podstawie Banku Danych Lokalnych</a:t>
            </a:r>
            <a:r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altLang="pl-PL" sz="14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>
            <a:extLst>
              <a:ext uri="{FF2B5EF4-FFF2-40B4-BE49-F238E27FC236}">
                <a16:creationId xmlns="" xmlns:a16="http://schemas.microsoft.com/office/drawing/2014/main" id="{17DDF6FA-489B-4853-BF2E-9D6D4AAE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73038"/>
            <a:ext cx="8572500" cy="1143000"/>
          </a:xfrm>
        </p:spPr>
        <p:txBody>
          <a:bodyPr/>
          <a:lstStyle/>
          <a:p>
            <a:r>
              <a:rPr lang="pl-PL" altLang="pl-PL" sz="3200" b="1"/>
              <a:t>Specyfika i znaczenie Strategii Sudety 2030</a:t>
            </a:r>
          </a:p>
        </p:txBody>
      </p:sp>
      <p:sp>
        <p:nvSpPr>
          <p:cNvPr id="34819" name="Symbol zastępczy zawartości 2">
            <a:extLst>
              <a:ext uri="{FF2B5EF4-FFF2-40B4-BE49-F238E27FC236}">
                <a16:creationId xmlns="" xmlns:a16="http://schemas.microsoft.com/office/drawing/2014/main" id="{A7AFF3B1-1814-44BD-8641-DEC6CA62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56792"/>
            <a:ext cx="8434388" cy="4043363"/>
          </a:xfrm>
        </p:spPr>
        <p:txBody>
          <a:bodyPr/>
          <a:lstStyle/>
          <a:p>
            <a:pPr>
              <a:defRPr/>
            </a:pPr>
            <a:r>
              <a:rPr lang="pl-PL" altLang="pl-PL" sz="2200" dirty="0"/>
              <a:t>To nie jest strategia rozwoju lokalnego; t</a:t>
            </a:r>
            <a:r>
              <a:rPr lang="pl-PL" altLang="pl-PL" sz="2200" b="1" dirty="0"/>
              <a:t>o jest strategia współpracy, wspólnego osiągania celów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8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altLang="pl-PL" sz="2200" b="1" dirty="0"/>
              <a:t>Założenia:</a:t>
            </a:r>
          </a:p>
          <a:p>
            <a:pPr>
              <a:defRPr/>
            </a:pPr>
            <a:r>
              <a:rPr lang="pl-PL" altLang="pl-PL" sz="2200" dirty="0"/>
              <a:t>Nadrabianie opóźnienia rozwojowego (w szczególności dysproporcji pomiędzy południową a północną częścią województwa)</a:t>
            </a:r>
          </a:p>
          <a:p>
            <a:pPr>
              <a:defRPr/>
            </a:pPr>
            <a:r>
              <a:rPr lang="pl-PL" altLang="pl-PL" sz="2200" dirty="0"/>
              <a:t>Wzmacnianie potencjałów i przezwyciężanie barier</a:t>
            </a:r>
          </a:p>
          <a:p>
            <a:pPr>
              <a:defRPr/>
            </a:pPr>
            <a:r>
              <a:rPr lang="pl-PL" altLang="pl-PL" sz="2200" dirty="0"/>
              <a:t>Osiąganie efektu synergii we współpracy z otoczeniem (w kraju i zagranicą)</a:t>
            </a:r>
          </a:p>
          <a:p>
            <a:pPr>
              <a:defRPr/>
            </a:pPr>
            <a:r>
              <a:rPr lang="pl-PL" altLang="pl-PL" sz="2200" dirty="0"/>
              <a:t>Funkcja integrowania obszaru prowadząca do wzrostu jego konkurencyjności</a:t>
            </a:r>
          </a:p>
          <a:p>
            <a:pPr>
              <a:defRPr/>
            </a:pPr>
            <a:endParaRPr lang="pl-PL" altLang="pl-PL" sz="2000" dirty="0"/>
          </a:p>
        </p:txBody>
      </p:sp>
      <p:pic>
        <p:nvPicPr>
          <p:cNvPr id="11268" name="Obraz 4">
            <a:extLst>
              <a:ext uri="{FF2B5EF4-FFF2-40B4-BE49-F238E27FC236}">
                <a16:creationId xmlns="" xmlns:a16="http://schemas.microsoft.com/office/drawing/2014/main" id="{45AD6C24-FBA6-445D-BA7C-B6B487C59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457825"/>
            <a:ext cx="31337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Obraz 4">
            <a:extLst>
              <a:ext uri="{FF2B5EF4-FFF2-40B4-BE49-F238E27FC236}">
                <a16:creationId xmlns="" xmlns:a16="http://schemas.microsoft.com/office/drawing/2014/main" id="{1B2D214E-B477-46D4-9987-C285B7400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1850"/>
            <a:ext cx="1879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0B6E354D-1272-4638-B99C-ED1ECC185A75}"/>
              </a:ext>
            </a:extLst>
          </p:cNvPr>
          <p:cNvSpPr/>
          <p:nvPr/>
        </p:nvSpPr>
        <p:spPr>
          <a:xfrm>
            <a:off x="755576" y="235241"/>
            <a:ext cx="78279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sz="3200" b="1" dirty="0"/>
              <a:t>Przebieg prac nad projektem </a:t>
            </a:r>
          </a:p>
          <a:p>
            <a:pPr algn="ctr"/>
            <a:r>
              <a:rPr lang="pl-PL" altLang="pl-PL" sz="3200" b="1" dirty="0"/>
              <a:t>Strategii Rozwoju Sudety 2030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BD6C9598-7DDB-4099-B492-5BAF2E77D85E}"/>
              </a:ext>
            </a:extLst>
          </p:cNvPr>
          <p:cNvSpPr/>
          <p:nvPr/>
        </p:nvSpPr>
        <p:spPr>
          <a:xfrm>
            <a:off x="1672713" y="1448780"/>
            <a:ext cx="7004050" cy="2589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75" indent="-1793875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kwiecień 2018	Rozpoczęcie prac nad Strategią</a:t>
            </a:r>
          </a:p>
          <a:p>
            <a:pPr marL="1798320" indent="-17983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 2018	Warsztaty (1 spotkanie) – wypracowanie  wizji, misji, kierunków i celów Strategii</a:t>
            </a:r>
          </a:p>
          <a:p>
            <a:pPr marL="1793875" indent="-1793875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Opracowanie pierwszego projektu Strategii – konsultacje robocze</a:t>
            </a:r>
          </a:p>
          <a:p>
            <a:pPr marL="1798320" indent="-1798320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08.06.2018	Prezentacja projektu Strategii po uwagach na Kongresie Sudeckim w Lądku Zdroju</a:t>
            </a:r>
          </a:p>
        </p:txBody>
      </p:sp>
      <p:sp>
        <p:nvSpPr>
          <p:cNvPr id="5" name="Prostokąt 2">
            <a:extLst>
              <a:ext uri="{FF2B5EF4-FFF2-40B4-BE49-F238E27FC236}">
                <a16:creationId xmlns="" xmlns:a16="http://schemas.microsoft.com/office/drawing/2014/main" id="{99BF7F9E-4958-4134-A867-F1CC6D352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713" y="3676021"/>
            <a:ext cx="72009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7050" indent="-1797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</a:pPr>
            <a:endParaRPr lang="pl-PL" alt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czerwiec - lipiec</a:t>
            </a:r>
            <a:r>
              <a:rPr lang="pl-PL" altLang="pl-PL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Konsultacje społeczne projektu Strategii (13 spotkań w terenie) </a:t>
            </a:r>
          </a:p>
          <a:p>
            <a:pPr>
              <a:spcAft>
                <a:spcPts val="1800"/>
              </a:spcAft>
            </a:pP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sierpień 2018	Konsultacje z poziomem regionalnym (IRT, Zarząd Województwa)</a:t>
            </a:r>
          </a:p>
          <a:p>
            <a:pPr>
              <a:spcAft>
                <a:spcPts val="1800"/>
              </a:spcAft>
            </a:pP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wrzesień 2018	Opracowanie ostatecznej wersji</a:t>
            </a:r>
          </a:p>
          <a:p>
            <a:pPr>
              <a:spcAft>
                <a:spcPts val="1800"/>
              </a:spcAft>
            </a:pPr>
            <a:r>
              <a:rPr lang="pl-PL" alt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wrzesień </a:t>
            </a: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pl-PL" alt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Przyjęcie </a:t>
            </a: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Strategii</a:t>
            </a: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024844"/>
            <a:ext cx="91743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Do najważniejszych problemów tego obszaru należy zaliczyć:</a:t>
            </a:r>
          </a:p>
          <a:p>
            <a:r>
              <a:rPr lang="pl-PL" sz="2400" b="1" dirty="0"/>
              <a:t>•	depopulację,</a:t>
            </a:r>
          </a:p>
          <a:p>
            <a:r>
              <a:rPr lang="pl-PL" sz="2400" b="1" dirty="0"/>
              <a:t>•	wykluczenie komunikacyjne,</a:t>
            </a:r>
          </a:p>
          <a:p>
            <a:r>
              <a:rPr lang="pl-PL" sz="2400" b="1" dirty="0"/>
              <a:t>•	zanieczyszczenie powietrza poprzez tzw. niską emisję,</a:t>
            </a:r>
          </a:p>
          <a:p>
            <a:r>
              <a:rPr lang="pl-PL" sz="2400" b="1" dirty="0"/>
              <a:t>•	konieczność rewitalizacji zasobów lokalnych.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62725605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55776" y="800708"/>
            <a:ext cx="3780420" cy="612068"/>
          </a:xfrm>
        </p:spPr>
        <p:txBody>
          <a:bodyPr/>
          <a:lstStyle/>
          <a:p>
            <a:r>
              <a:rPr lang="pl-PL" sz="3200" b="1" dirty="0">
                <a:solidFill>
                  <a:srgbClr val="FF0000"/>
                </a:solidFill>
              </a:rPr>
              <a:t>Terytorium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9572" y="1844824"/>
            <a:ext cx="74528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Terytorium jest definiowane jako swoiste środowisko, w którym zachodzi proces integracji, cechują je warunki do powstania wielopłaszczyznowych relacji zachodzących między ludźmi, różnego typu jednostkami oraz podmiotami. Efektem jest stworzenie sieci społeczno-gospodarczych o różnym zasięgu przestrzennym, charakterze oraz intensywności kontaktów. Samorząd to wszystko koordynuje, ale nie decyduje: kto, z kim i po co ma współpracować – przyjęcie zasady wielopoziomowego zarządzania (</a:t>
            </a:r>
            <a:r>
              <a:rPr lang="pl-PL" sz="2000" b="1" i="1" dirty="0" err="1"/>
              <a:t>multi-level</a:t>
            </a:r>
            <a:r>
              <a:rPr lang="pl-PL" sz="2000" b="1" i="1" dirty="0"/>
              <a:t> </a:t>
            </a:r>
            <a:r>
              <a:rPr lang="pl-PL" sz="2000" b="1" i="1" dirty="0" err="1"/>
              <a:t>governance</a:t>
            </a:r>
            <a:r>
              <a:rPr lang="pl-PL" sz="2000" b="1" i="1" dirty="0"/>
              <a:t>)</a:t>
            </a:r>
            <a:r>
              <a:rPr lang="pl-PL" sz="2000" b="1" dirty="0"/>
              <a:t>.</a:t>
            </a:r>
            <a:endParaRPr lang="pl-PL" sz="2000" dirty="0"/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88761580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>
            <a:extLst>
              <a:ext uri="{FF2B5EF4-FFF2-40B4-BE49-F238E27FC236}">
                <a16:creationId xmlns="" xmlns:a16="http://schemas.microsoft.com/office/drawing/2014/main" id="{214231DC-295A-4418-B5F4-65A17A1E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b="1"/>
              <a:t>Warunki konieczne do rozwoju obszaru:</a:t>
            </a:r>
          </a:p>
        </p:txBody>
      </p:sp>
      <p:sp>
        <p:nvSpPr>
          <p:cNvPr id="36867" name="Symbol zastępczy zawartości 2">
            <a:extLst>
              <a:ext uri="{FF2B5EF4-FFF2-40B4-BE49-F238E27FC236}">
                <a16:creationId xmlns="" xmlns:a16="http://schemas.microsoft.com/office/drawing/2014/main" id="{8EF6DAA9-6479-45AE-AE23-9652189B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2" y="1844824"/>
            <a:ext cx="8572500" cy="4043363"/>
          </a:xfrm>
        </p:spPr>
        <p:txBody>
          <a:bodyPr/>
          <a:lstStyle/>
          <a:p>
            <a:r>
              <a:rPr lang="pl-PL" altLang="pl-PL" sz="2400" dirty="0"/>
              <a:t>Rozwój współpracy</a:t>
            </a:r>
          </a:p>
          <a:p>
            <a:r>
              <a:rPr lang="pl-PL" altLang="pl-PL" sz="2400" dirty="0"/>
              <a:t>Rewitalizacja zasobów materialnych i tkanki społecznej</a:t>
            </a:r>
          </a:p>
          <a:p>
            <a:r>
              <a:rPr lang="pl-PL" altLang="pl-PL" sz="2400" dirty="0"/>
              <a:t>Poprawa dostępności komunikacyjnej</a:t>
            </a:r>
          </a:p>
          <a:p>
            <a:r>
              <a:rPr lang="pl-PL" altLang="pl-PL" sz="2400" dirty="0"/>
              <a:t>Atrakcyjność dla mieszkańców, w tym dla ludzi młodych</a:t>
            </a:r>
          </a:p>
          <a:p>
            <a:r>
              <a:rPr lang="pl-PL" altLang="pl-PL" sz="2400" dirty="0"/>
              <a:t>Ochrona i poprawa jakości środowiska przyrodniczego</a:t>
            </a:r>
          </a:p>
          <a:p>
            <a:r>
              <a:rPr lang="pl-PL" altLang="pl-PL" sz="2400" dirty="0"/>
              <a:t>Poprawa konkurencyjności i innowacyjności gospodarki</a:t>
            </a:r>
          </a:p>
        </p:txBody>
      </p:sp>
      <p:pic>
        <p:nvPicPr>
          <p:cNvPr id="36868" name="Obraz 4">
            <a:extLst>
              <a:ext uri="{FF2B5EF4-FFF2-40B4-BE49-F238E27FC236}">
                <a16:creationId xmlns="" xmlns:a16="http://schemas.microsoft.com/office/drawing/2014/main" id="{86711162-3AE3-4CA4-920C-C4D50442D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457825"/>
            <a:ext cx="31337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Wzorzec UE1">
  <a:themeElements>
    <a:clrScheme name="Schemat kolorów UE">
      <a:dk1>
        <a:sysClr val="windowText" lastClr="000000"/>
      </a:dk1>
      <a:lt1>
        <a:sysClr val="window" lastClr="FFFFFF"/>
      </a:lt1>
      <a:dk2>
        <a:srgbClr val="9C0434"/>
      </a:dk2>
      <a:lt2>
        <a:srgbClr val="ECBE04"/>
      </a:lt2>
      <a:accent1>
        <a:srgbClr val="0070C0"/>
      </a:accent1>
      <a:accent2>
        <a:srgbClr val="C0504D"/>
      </a:accent2>
      <a:accent3>
        <a:srgbClr val="37529F"/>
      </a:accent3>
      <a:accent4>
        <a:srgbClr val="8064A2"/>
      </a:accent4>
      <a:accent5>
        <a:srgbClr val="005390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6464</TotalTime>
  <Words>848</Words>
  <Application>Microsoft Office PowerPoint</Application>
  <PresentationFormat>Pokaz na ekranie (4:3)</PresentationFormat>
  <Paragraphs>118</Paragraphs>
  <Slides>22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Wzorzec UE1</vt:lpstr>
      <vt:lpstr>  Prezentacja Strategii Rozwoju SUDETY 2030 </vt:lpstr>
      <vt:lpstr>Plan prezentacji</vt:lpstr>
      <vt:lpstr>Skąd strategia? Po co strategia?</vt:lpstr>
      <vt:lpstr>Prezentacja programu PowerPoint</vt:lpstr>
      <vt:lpstr>Specyfika i znaczenie Strategii Sudety 2030</vt:lpstr>
      <vt:lpstr>Prezentacja programu PowerPoint</vt:lpstr>
      <vt:lpstr>Prezentacja programu PowerPoint</vt:lpstr>
      <vt:lpstr>Prezentacja programu PowerPoint</vt:lpstr>
      <vt:lpstr>Warunki konieczne do rozwoju obszaru:</vt:lpstr>
      <vt:lpstr>Założenia strategiczne</vt:lpstr>
      <vt:lpstr>Cele strategiczne: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 przebiegu partycypacji społecznej przygotowania Strategii Rozwoju Sudety 2030</vt:lpstr>
      <vt:lpstr>Podsumowanie przebiegu partycypacji społecznej przygotowania Strategii Rozwoju Sudety 2030</vt:lpstr>
      <vt:lpstr>Podsumowanie przebiegu partycypacji społecznej przygotowania Strategii Rozwoju Sudety 2030</vt:lpstr>
      <vt:lpstr>Prezentacja programu PowerPoint</vt:lpstr>
      <vt:lpstr>Podsumowanie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grzegorz</dc:creator>
  <cp:lastModifiedBy>Alicja</cp:lastModifiedBy>
  <cp:revision>364</cp:revision>
  <cp:lastPrinted>2016-04-13T06:21:39Z</cp:lastPrinted>
  <dcterms:created xsi:type="dcterms:W3CDTF">2008-07-31T05:14:44Z</dcterms:created>
  <dcterms:modified xsi:type="dcterms:W3CDTF">2018-09-26T10:05:26Z</dcterms:modified>
</cp:coreProperties>
</file>